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pPr/>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pPr/>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pPr/>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pPr/>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pPr/>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pPr/>
              <a:t>1/27/2020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pPr/>
              <a:t>1/27/2020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9270A3-AB8F-4BF2-989E-CF47DAF58FD7}"/>
              </a:ext>
            </a:extLst>
          </p:cNvPr>
          <p:cNvSpPr>
            <a:spLocks noGrp="1"/>
          </p:cNvSpPr>
          <p:nvPr>
            <p:ph type="ctrTitle"/>
          </p:nvPr>
        </p:nvSpPr>
        <p:spPr/>
        <p:txBody>
          <a:bodyPr/>
          <a:lstStyle/>
          <a:p>
            <a:pPr algn="ctr"/>
            <a:r>
              <a:rPr lang="en-IN" dirty="0"/>
              <a:t>B.COM-2</a:t>
            </a:r>
            <a:r>
              <a:rPr lang="en-IN" baseline="30000" dirty="0"/>
              <a:t>nd</a:t>
            </a:r>
            <a:r>
              <a:rPr lang="en-IN" dirty="0"/>
              <a:t> YEAR</a:t>
            </a:r>
            <a:br>
              <a:rPr lang="en-IN" dirty="0"/>
            </a:br>
            <a:r>
              <a:rPr lang="en-IN" dirty="0"/>
              <a:t>UNIT-3</a:t>
            </a:r>
            <a:br>
              <a:rPr lang="en-IN" dirty="0"/>
            </a:br>
            <a:r>
              <a:rPr lang="en-IN" dirty="0"/>
              <a:t>(SEMESTER-4)</a:t>
            </a:r>
          </a:p>
        </p:txBody>
      </p:sp>
      <p:sp>
        <p:nvSpPr>
          <p:cNvPr id="3" name="Subtitle 2">
            <a:extLst>
              <a:ext uri="{FF2B5EF4-FFF2-40B4-BE49-F238E27FC236}">
                <a16:creationId xmlns:a16="http://schemas.microsoft.com/office/drawing/2014/main" xmlns="" id="{67E86413-2C1E-4AD6-9B99-4030FF691FC5}"/>
              </a:ext>
            </a:extLst>
          </p:cNvPr>
          <p:cNvSpPr>
            <a:spLocks noGrp="1"/>
          </p:cNvSpPr>
          <p:nvPr>
            <p:ph type="subTitle" idx="1"/>
          </p:nvPr>
        </p:nvSpPr>
        <p:spPr/>
        <p:txBody>
          <a:bodyPr>
            <a:normAutofit fontScale="40000" lnSpcReduction="20000"/>
          </a:bodyPr>
          <a:lstStyle/>
          <a:p>
            <a:pPr algn="ctr"/>
            <a:r>
              <a:rPr lang="en-IN" dirty="0"/>
              <a:t>                                                                                                                                                                                                                                                                                                                 Presented </a:t>
            </a:r>
          </a:p>
          <a:p>
            <a:r>
              <a:rPr lang="en-IN" dirty="0"/>
              <a:t>By</a:t>
            </a:r>
          </a:p>
          <a:p>
            <a:r>
              <a:rPr lang="en-IN" dirty="0"/>
              <a:t>Ms. Savita Chauhan</a:t>
            </a:r>
          </a:p>
          <a:p>
            <a:r>
              <a:rPr lang="en-IN" b="1" dirty="0"/>
              <a:t>Assistant Professor</a:t>
            </a:r>
          </a:p>
          <a:p>
            <a:r>
              <a:rPr lang="en-IN" dirty="0" err="1"/>
              <a:t>Kanya</a:t>
            </a:r>
            <a:r>
              <a:rPr lang="en-IN" dirty="0"/>
              <a:t> </a:t>
            </a:r>
            <a:r>
              <a:rPr lang="en-IN" dirty="0" err="1"/>
              <a:t>Mahavidylaya</a:t>
            </a:r>
            <a:r>
              <a:rPr lang="en-IN" dirty="0"/>
              <a:t> </a:t>
            </a:r>
            <a:r>
              <a:rPr lang="en-IN" dirty="0" err="1"/>
              <a:t>Kharkhoda</a:t>
            </a:r>
            <a:r>
              <a:rPr lang="en-IN" dirty="0"/>
              <a:t> </a:t>
            </a:r>
          </a:p>
        </p:txBody>
      </p:sp>
    </p:spTree>
    <p:extLst>
      <p:ext uri="{BB962C8B-B14F-4D97-AF65-F5344CB8AC3E}">
        <p14:creationId xmlns:p14="http://schemas.microsoft.com/office/powerpoint/2010/main" xmlns="" val="302136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FDF6C4-E11C-460B-AD43-A94D9BF78CA8}"/>
              </a:ext>
            </a:extLst>
          </p:cNvPr>
          <p:cNvSpPr>
            <a:spLocks noGrp="1"/>
          </p:cNvSpPr>
          <p:nvPr>
            <p:ph type="ctrTitle"/>
          </p:nvPr>
        </p:nvSpPr>
        <p:spPr/>
        <p:txBody>
          <a:bodyPr/>
          <a:lstStyle/>
          <a:p>
            <a:pPr algn="ctr"/>
            <a:r>
              <a:rPr lang="en-IN" b="1" dirty="0"/>
              <a:t>INTEREST RATE </a:t>
            </a:r>
            <a:r>
              <a:rPr lang="en-IN" sz="4800" b="1" dirty="0">
                <a:latin typeface="Times New Roman" panose="02020603050405020304" pitchFamily="18" charset="0"/>
                <a:cs typeface="Times New Roman" panose="02020603050405020304" pitchFamily="18" charset="0"/>
              </a:rPr>
              <a:t>IN</a:t>
            </a:r>
            <a:r>
              <a:rPr lang="en-IN" b="1" dirty="0"/>
              <a:t> INDIA</a:t>
            </a:r>
          </a:p>
        </p:txBody>
      </p:sp>
      <p:sp>
        <p:nvSpPr>
          <p:cNvPr id="3" name="Subtitle 2">
            <a:extLst>
              <a:ext uri="{FF2B5EF4-FFF2-40B4-BE49-F238E27FC236}">
                <a16:creationId xmlns:a16="http://schemas.microsoft.com/office/drawing/2014/main" xmlns="" id="{61F6F6E6-9B9C-47CD-9A60-A7C081A789E3}"/>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xmlns="" val="3378523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57AA97-BA12-43A4-B8AB-9ABD48265DFA}"/>
              </a:ext>
            </a:extLst>
          </p:cNvPr>
          <p:cNvSpPr>
            <a:spLocks noGrp="1"/>
          </p:cNvSpPr>
          <p:nvPr>
            <p:ph type="title"/>
          </p:nvPr>
        </p:nvSpPr>
        <p:spPr/>
        <p:txBody>
          <a:bodyPr/>
          <a:lstStyle/>
          <a:p>
            <a:pPr algn="ctr"/>
            <a:r>
              <a:rPr lang="en-IN" dirty="0"/>
              <a:t>INTRODUCTION</a:t>
            </a:r>
          </a:p>
        </p:txBody>
      </p:sp>
      <p:sp>
        <p:nvSpPr>
          <p:cNvPr id="3" name="Content Placeholder 2">
            <a:extLst>
              <a:ext uri="{FF2B5EF4-FFF2-40B4-BE49-F238E27FC236}">
                <a16:creationId xmlns:a16="http://schemas.microsoft.com/office/drawing/2014/main" xmlns="" id="{3ECC4794-31A1-4A97-823E-CF9923668BDE}"/>
              </a:ext>
            </a:extLst>
          </p:cNvPr>
          <p:cNvSpPr>
            <a:spLocks noGrp="1"/>
          </p:cNvSpPr>
          <p:nvPr>
            <p:ph idx="1"/>
          </p:nvPr>
        </p:nvSpPr>
        <p:spPr/>
        <p:txBody>
          <a:bodyPr>
            <a:normAutofit lnSpcReduction="10000"/>
          </a:bodyPr>
          <a:lstStyle/>
          <a:p>
            <a:pPr marL="0" indent="0">
              <a:buNone/>
            </a:pPr>
            <a:r>
              <a:rPr lang="en-IN" dirty="0"/>
              <a:t>The period after 1950 can be divided into three phases of interest rate policy and their consequent behaviour:</a:t>
            </a:r>
          </a:p>
          <a:p>
            <a:r>
              <a:rPr lang="en-IN" dirty="0"/>
              <a:t>The first phase lasting for a decade (1950-60)was characterised by more or less free rate of interest. </a:t>
            </a:r>
          </a:p>
          <a:p>
            <a:r>
              <a:rPr lang="en-IN" dirty="0"/>
              <a:t>The second phase lasted for a quarter century (1961-85) and it has been characterized as the phase of “administered” or “regulated” interest rate system.</a:t>
            </a:r>
          </a:p>
          <a:p>
            <a:r>
              <a:rPr lang="en-IN" dirty="0"/>
              <a:t>The third phase of gradual and progressive deregulation of interest rates began in 1985, received a big push in 1991, and is still continuing.</a:t>
            </a:r>
          </a:p>
          <a:p>
            <a:pPr marL="0" indent="0">
              <a:buNone/>
            </a:pPr>
            <a:endParaRPr lang="en-IN" dirty="0"/>
          </a:p>
        </p:txBody>
      </p:sp>
    </p:spTree>
    <p:extLst>
      <p:ext uri="{BB962C8B-B14F-4D97-AF65-F5344CB8AC3E}">
        <p14:creationId xmlns:p14="http://schemas.microsoft.com/office/powerpoint/2010/main" xmlns="" val="1742483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A7E8E2-204C-41E5-81F8-46CE24CDF787}"/>
              </a:ext>
            </a:extLst>
          </p:cNvPr>
          <p:cNvSpPr>
            <a:spLocks noGrp="1"/>
          </p:cNvSpPr>
          <p:nvPr>
            <p:ph type="title"/>
          </p:nvPr>
        </p:nvSpPr>
        <p:spPr/>
        <p:txBody>
          <a:bodyPr/>
          <a:lstStyle/>
          <a:p>
            <a:r>
              <a:rPr lang="en-IN" dirty="0"/>
              <a:t>THE SYSTEM OF ADMINISTERED INTEREST RATES (1961-85)</a:t>
            </a:r>
          </a:p>
        </p:txBody>
      </p:sp>
      <p:sp>
        <p:nvSpPr>
          <p:cNvPr id="3" name="Content Placeholder 2">
            <a:extLst>
              <a:ext uri="{FF2B5EF4-FFF2-40B4-BE49-F238E27FC236}">
                <a16:creationId xmlns:a16="http://schemas.microsoft.com/office/drawing/2014/main" xmlns="" id="{A0078A5A-91DE-40EA-B1C9-40F9CF25348E}"/>
              </a:ext>
            </a:extLst>
          </p:cNvPr>
          <p:cNvSpPr>
            <a:spLocks noGrp="1"/>
          </p:cNvSpPr>
          <p:nvPr>
            <p:ph idx="1"/>
          </p:nvPr>
        </p:nvSpPr>
        <p:spPr/>
        <p:txBody>
          <a:bodyPr>
            <a:normAutofit fontScale="92500" lnSpcReduction="10000"/>
          </a:bodyPr>
          <a:lstStyle/>
          <a:p>
            <a:pPr marL="0" indent="0">
              <a:buNone/>
            </a:pPr>
            <a:r>
              <a:rPr lang="en-IN" dirty="0"/>
              <a:t>From 1961-85, the central fact about interest rates in India was that they were far from being market forces . They were determined by monetary authorities. These are following:</a:t>
            </a:r>
          </a:p>
          <a:p>
            <a:pPr marL="457200" indent="-457200">
              <a:buFont typeface="+mj-lt"/>
              <a:buAutoNum type="arabicParenR"/>
            </a:pPr>
            <a:r>
              <a:rPr lang="en-IN" dirty="0"/>
              <a:t>The deposit and lending rates of commercial and cooperative banks were fixed by monetary authorities. Deposit rates first came to be regulated in 1966 through interbank agreements. Since 1969, they were fixed by RBI.</a:t>
            </a:r>
          </a:p>
          <a:p>
            <a:pPr marL="457200" indent="-457200">
              <a:buFont typeface="+mj-lt"/>
              <a:buAutoNum type="arabicParenR"/>
            </a:pPr>
            <a:r>
              <a:rPr lang="en-IN" dirty="0"/>
              <a:t>The government fixed the rates on treasury bills and long term govt. securities .</a:t>
            </a:r>
          </a:p>
          <a:p>
            <a:pPr marL="457200" indent="-457200">
              <a:buFont typeface="+mj-lt"/>
              <a:buAutoNum type="arabicParenR"/>
            </a:pPr>
            <a:r>
              <a:rPr lang="en-IN" dirty="0"/>
              <a:t>The government had a great say in the fixation of interest rates on long term loans of term financing institutions.</a:t>
            </a:r>
          </a:p>
          <a:p>
            <a:pPr marL="0" indent="0">
              <a:buNone/>
            </a:pPr>
            <a:endParaRPr lang="en-IN" dirty="0"/>
          </a:p>
        </p:txBody>
      </p:sp>
    </p:spTree>
    <p:extLst>
      <p:ext uri="{BB962C8B-B14F-4D97-AF65-F5344CB8AC3E}">
        <p14:creationId xmlns:p14="http://schemas.microsoft.com/office/powerpoint/2010/main" xmlns="" val="284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E4798-2B33-4198-93B0-B00AE6B1E6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99D70081-1CC0-411F-86CB-183415D9D702}"/>
              </a:ext>
            </a:extLst>
          </p:cNvPr>
          <p:cNvSpPr>
            <a:spLocks noGrp="1"/>
          </p:cNvSpPr>
          <p:nvPr>
            <p:ph idx="1"/>
          </p:nvPr>
        </p:nvSpPr>
        <p:spPr/>
        <p:txBody>
          <a:bodyPr/>
          <a:lstStyle/>
          <a:p>
            <a:pPr marL="0" indent="0">
              <a:buNone/>
            </a:pPr>
            <a:r>
              <a:rPr lang="en-IN" dirty="0"/>
              <a:t>4) The RBI fixed different interest rates on loans to different categories of borrowers and on loans for different purposes.</a:t>
            </a:r>
          </a:p>
          <a:p>
            <a:pPr marL="0" indent="0">
              <a:buNone/>
            </a:pPr>
            <a:r>
              <a:rPr lang="en-IN" dirty="0"/>
              <a:t>5) It fixed interest rates on different financial instruments such as commercial bills.</a:t>
            </a:r>
          </a:p>
          <a:p>
            <a:pPr marL="0" indent="0">
              <a:buNone/>
            </a:pPr>
            <a:r>
              <a:rPr lang="en-IN" dirty="0"/>
              <a:t>6) Cooperative societies were required to accept deposits at higher rates and to lend at lower rates than the rates of </a:t>
            </a:r>
            <a:r>
              <a:rPr lang="en-IN"/>
              <a:t>commercial banks.   </a:t>
            </a:r>
            <a:endParaRPr lang="en-IN" dirty="0"/>
          </a:p>
        </p:txBody>
      </p:sp>
    </p:spTree>
    <p:extLst>
      <p:ext uri="{BB962C8B-B14F-4D97-AF65-F5344CB8AC3E}">
        <p14:creationId xmlns:p14="http://schemas.microsoft.com/office/powerpoint/2010/main" xmlns="" val="3369184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360345-45F4-4911-869D-81E7A69705AC}"/>
              </a:ext>
            </a:extLst>
          </p:cNvPr>
          <p:cNvSpPr>
            <a:spLocks noGrp="1"/>
          </p:cNvSpPr>
          <p:nvPr>
            <p:ph type="title"/>
          </p:nvPr>
        </p:nvSpPr>
        <p:spPr/>
        <p:txBody>
          <a:bodyPr/>
          <a:lstStyle/>
          <a:p>
            <a:r>
              <a:rPr lang="en-IN" dirty="0"/>
              <a:t>DEFICIENCIES OF ADMINISTERED INTEREST RATES IN INDIA </a:t>
            </a:r>
          </a:p>
        </p:txBody>
      </p:sp>
      <p:sp>
        <p:nvSpPr>
          <p:cNvPr id="3" name="Content Placeholder 2">
            <a:extLst>
              <a:ext uri="{FF2B5EF4-FFF2-40B4-BE49-F238E27FC236}">
                <a16:creationId xmlns:a16="http://schemas.microsoft.com/office/drawing/2014/main" xmlns="" id="{23A733AE-0052-4F21-AFD9-4E319B3C74A5}"/>
              </a:ext>
            </a:extLst>
          </p:cNvPr>
          <p:cNvSpPr>
            <a:spLocks noGrp="1"/>
          </p:cNvSpPr>
          <p:nvPr>
            <p:ph idx="1"/>
          </p:nvPr>
        </p:nvSpPr>
        <p:spPr/>
        <p:txBody>
          <a:bodyPr/>
          <a:lstStyle/>
          <a:p>
            <a:pPr marL="0" indent="0">
              <a:buNone/>
            </a:pPr>
            <a:r>
              <a:rPr lang="en-IN" dirty="0"/>
              <a:t>1. RELATIVELY LOW YIELD ON GOVT. SECURITIES</a:t>
            </a:r>
          </a:p>
          <a:p>
            <a:pPr marL="0" indent="0">
              <a:buNone/>
            </a:pPr>
            <a:r>
              <a:rPr lang="en-IN" dirty="0"/>
              <a:t>Rate of interest has been fixed very low on govt. securities. For example, since 1974, treasury bills of 91 days duration have been bearing 4.6 % rate of interest per annum, as against it administered rates in money market. This low yield fails to meet average cost of bank funds and is negative for the last 20 years, in real terms. Consequently, more than 90% of outstanding treasury bills are lying with the RBI as captive holder.   </a:t>
            </a:r>
          </a:p>
        </p:txBody>
      </p:sp>
    </p:spTree>
    <p:extLst>
      <p:ext uri="{BB962C8B-B14F-4D97-AF65-F5344CB8AC3E}">
        <p14:creationId xmlns:p14="http://schemas.microsoft.com/office/powerpoint/2010/main" xmlns="" val="42169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6BACE7-E850-483C-9CF5-03A943B70B5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A1AF639D-CE95-4C5A-AB14-19BBDF1582D2}"/>
              </a:ext>
            </a:extLst>
          </p:cNvPr>
          <p:cNvSpPr>
            <a:spLocks noGrp="1"/>
          </p:cNvSpPr>
          <p:nvPr>
            <p:ph idx="1"/>
          </p:nvPr>
        </p:nvSpPr>
        <p:spPr/>
        <p:txBody>
          <a:bodyPr/>
          <a:lstStyle/>
          <a:p>
            <a:pPr marL="0" indent="0">
              <a:buNone/>
            </a:pPr>
            <a:r>
              <a:rPr lang="en-IN" dirty="0"/>
              <a:t>2. TOO MANY CONCESSSIONAL RATES OF INTEREST</a:t>
            </a:r>
          </a:p>
          <a:p>
            <a:pPr marL="0" indent="0">
              <a:buNone/>
            </a:pPr>
            <a:r>
              <a:rPr lang="en-IN" dirty="0"/>
              <a:t>There exists a complex system of several concessional rates of interest for priority sector and industrial projects, different classes of debtors and sectors, especially for long term loans. Some concessional rates barely meet the costs of the banks and in many cases these are less than the cost even. Availability of relatively cheap credit had its harmful affects also.   </a:t>
            </a:r>
          </a:p>
        </p:txBody>
      </p:sp>
    </p:spTree>
    <p:extLst>
      <p:ext uri="{BB962C8B-B14F-4D97-AF65-F5344CB8AC3E}">
        <p14:creationId xmlns:p14="http://schemas.microsoft.com/office/powerpoint/2010/main" xmlns="" val="1425508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EEF406-4F13-41B3-9ABF-67486781F969}"/>
              </a:ext>
            </a:extLst>
          </p:cNvPr>
          <p:cNvSpPr>
            <a:spLocks noGrp="1"/>
          </p:cNvSpPr>
          <p:nvPr>
            <p:ph type="title"/>
          </p:nvPr>
        </p:nvSpPr>
        <p:spPr/>
        <p:txBody>
          <a:bodyPr/>
          <a:lstStyle/>
          <a:p>
            <a:r>
              <a:rPr lang="en-IN" dirty="0"/>
              <a:t>3.SHORTCOMING IN THE FIXATION OF DEPOSIT AND LENDING RATES OF INTEREST OF BANKS </a:t>
            </a:r>
          </a:p>
        </p:txBody>
      </p:sp>
      <p:sp>
        <p:nvSpPr>
          <p:cNvPr id="3" name="Content Placeholder 2">
            <a:extLst>
              <a:ext uri="{FF2B5EF4-FFF2-40B4-BE49-F238E27FC236}">
                <a16:creationId xmlns:a16="http://schemas.microsoft.com/office/drawing/2014/main" xmlns="" id="{7561C1EB-ACB2-4540-B6E1-68E18D6AAF36}"/>
              </a:ext>
            </a:extLst>
          </p:cNvPr>
          <p:cNvSpPr>
            <a:spLocks noGrp="1"/>
          </p:cNvSpPr>
          <p:nvPr>
            <p:ph idx="1"/>
          </p:nvPr>
        </p:nvSpPr>
        <p:spPr/>
        <p:txBody>
          <a:bodyPr/>
          <a:lstStyle/>
          <a:p>
            <a:r>
              <a:rPr lang="en-IN" dirty="0"/>
              <a:t>Under the existing administered interest rate of system, deposit rates of interest, maximum lending rates of interest  and </a:t>
            </a:r>
            <a:r>
              <a:rPr lang="en-IN" dirty="0" smtClean="0"/>
              <a:t>concessional rates of interest are determined by the Reserve Bank of India. All these have any shortcomings. Lending rates also lack flexibility according to market conditions. Besides, there is keen competition between banks and non-banking financial companies. </a:t>
            </a:r>
            <a:endParaRPr lang="en-IN" dirty="0"/>
          </a:p>
        </p:txBody>
      </p:sp>
    </p:spTree>
    <p:extLst>
      <p:ext uri="{BB962C8B-B14F-4D97-AF65-F5344CB8AC3E}">
        <p14:creationId xmlns:p14="http://schemas.microsoft.com/office/powerpoint/2010/main" xmlns="" val="375180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4. EXCESSIVE RELIANCE ON QUANTITATIVE CONTROLS OF CREDIT</a:t>
            </a:r>
            <a:endParaRPr lang="en-IN" dirty="0"/>
          </a:p>
        </p:txBody>
      </p:sp>
      <p:sp>
        <p:nvSpPr>
          <p:cNvPr id="3" name="Content Placeholder 2"/>
          <p:cNvSpPr>
            <a:spLocks noGrp="1"/>
          </p:cNvSpPr>
          <p:nvPr>
            <p:ph idx="1"/>
          </p:nvPr>
        </p:nvSpPr>
        <p:spPr/>
        <p:txBody>
          <a:bodyPr/>
          <a:lstStyle/>
          <a:p>
            <a:pPr>
              <a:buNone/>
            </a:pPr>
            <a:r>
              <a:rPr lang="en-IN" dirty="0" smtClean="0"/>
              <a:t>This dependence is the result of low administered rates of interest low rates have given a great impetus to demand for bank credit. But banks are enable to meet the entire demand out of the fonts received by them from the people in the form of deposits  </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REGULATION OF INTEREST RATES IN INDIA</a:t>
            </a:r>
            <a:endParaRPr lang="en-IN" dirty="0"/>
          </a:p>
        </p:txBody>
      </p:sp>
      <p:sp>
        <p:nvSpPr>
          <p:cNvPr id="3" name="Content Placeholder 2"/>
          <p:cNvSpPr>
            <a:spLocks noGrp="1"/>
          </p:cNvSpPr>
          <p:nvPr>
            <p:ph idx="1"/>
          </p:nvPr>
        </p:nvSpPr>
        <p:spPr/>
        <p:txBody>
          <a:bodyPr/>
          <a:lstStyle/>
          <a:p>
            <a:pPr>
              <a:buNone/>
            </a:pPr>
            <a:r>
              <a:rPr lang="en-IN" dirty="0" smtClean="0"/>
              <a:t>Subject of regulation of interest rate is a complex subject. It is more so far an under-developed country like India because there are large number of financial systems as well as financial institutions. In 1985, government of India appointed Chakravarty Committee to suggest reforms in regard to monetary regulation. Regarding regulation of interest rates brief description of committee’s recommendations is as under.  </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1. Flexible Interest Rates</a:t>
            </a:r>
            <a:endParaRPr lang="en-IN" dirty="0"/>
          </a:p>
        </p:txBody>
      </p:sp>
      <p:sp>
        <p:nvSpPr>
          <p:cNvPr id="3" name="Content Placeholder 2"/>
          <p:cNvSpPr>
            <a:spLocks noGrp="1"/>
          </p:cNvSpPr>
          <p:nvPr>
            <p:ph idx="1"/>
          </p:nvPr>
        </p:nvSpPr>
        <p:spPr/>
        <p:txBody>
          <a:bodyPr/>
          <a:lstStyle/>
          <a:p>
            <a:pPr>
              <a:buNone/>
            </a:pPr>
            <a:r>
              <a:rPr lang="en-IN" dirty="0" smtClean="0"/>
              <a:t>The committee is of the opinion that price of credit should not be very low, whether it be government or public or private sector borrowing commercial loans. Low rate of interest encourage the government to borrow large loans and there is large scale monetization of govt. Debt.</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2. Interest rates and expected rate of inflation</a:t>
            </a:r>
            <a:endParaRPr lang="en-IN" dirty="0"/>
          </a:p>
        </p:txBody>
      </p:sp>
      <p:sp>
        <p:nvSpPr>
          <p:cNvPr id="3" name="Content Placeholder 2"/>
          <p:cNvSpPr>
            <a:spLocks noGrp="1"/>
          </p:cNvSpPr>
          <p:nvPr>
            <p:ph idx="1"/>
          </p:nvPr>
        </p:nvSpPr>
        <p:spPr/>
        <p:txBody>
          <a:bodyPr/>
          <a:lstStyle/>
          <a:p>
            <a:pPr>
              <a:buNone/>
            </a:pPr>
            <a:r>
              <a:rPr lang="en-IN" dirty="0" smtClean="0"/>
              <a:t>The committee has recommended that administered interest rates be linked with expected rate of inflation. RBI  should consider a target of real rate of interest which could calculate suitable expected rate of inflation when needed.  </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3. Interest Rates on Securities</a:t>
            </a:r>
            <a:endParaRPr lang="en-IN" dirty="0"/>
          </a:p>
        </p:txBody>
      </p:sp>
      <p:sp>
        <p:nvSpPr>
          <p:cNvPr id="3" name="Content Placeholder 2"/>
          <p:cNvSpPr>
            <a:spLocks noGrp="1"/>
          </p:cNvSpPr>
          <p:nvPr>
            <p:ph idx="1"/>
          </p:nvPr>
        </p:nvSpPr>
        <p:spPr/>
        <p:txBody>
          <a:bodyPr/>
          <a:lstStyle/>
          <a:p>
            <a:r>
              <a:rPr lang="en-IN" dirty="0" smtClean="0"/>
              <a:t>Government of India has two main sources (besides small saving deposits and national saving certificates) of borrowing funds. Treasury bills and medium and long-term maturity marketable debts. Of these more than 90% treasury bills more than 33 % of dated securities are held by Reserve Bank of India. Thus RBI is captive holder of Central Government’s loans and treasury bills.  </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4. Deposits and lending rates of banks</a:t>
            </a:r>
            <a:endParaRPr lang="en-IN" dirty="0"/>
          </a:p>
        </p:txBody>
      </p:sp>
      <p:sp>
        <p:nvSpPr>
          <p:cNvPr id="3" name="Content Placeholder 2"/>
          <p:cNvSpPr>
            <a:spLocks noGrp="1"/>
          </p:cNvSpPr>
          <p:nvPr>
            <p:ph idx="1"/>
          </p:nvPr>
        </p:nvSpPr>
        <p:spPr/>
        <p:txBody>
          <a:bodyPr>
            <a:normAutofit/>
          </a:bodyPr>
          <a:lstStyle/>
          <a:p>
            <a:pPr>
              <a:buNone/>
            </a:pPr>
            <a:r>
              <a:rPr lang="en-IN" sz="2800" dirty="0" smtClean="0">
                <a:latin typeface="Times New Roman" pitchFamily="18" charset="0"/>
                <a:cs typeface="Times New Roman" pitchFamily="18" charset="0"/>
              </a:rPr>
              <a:t>Maximum rate of interest on 5 years and above maturity deposits should not be less than long-term expected rate of inflation +2 per cent p.a. real rate of positive interest.</a:t>
            </a:r>
          </a:p>
          <a:p>
            <a:pPr>
              <a:buNone/>
            </a:pPr>
            <a:r>
              <a:rPr lang="en-IN" sz="2800" dirty="0" smtClean="0">
                <a:latin typeface="Times New Roman" pitchFamily="18" charset="0"/>
                <a:cs typeface="Times New Roman" pitchFamily="18" charset="0"/>
              </a:rPr>
              <a:t>Rate on one year deposit should be marginally positive. In other words, it should be equivalent to short-term expected rate of inflation + a small real rate of interest. </a:t>
            </a:r>
            <a:endParaRPr lang="en-IN" sz="28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103</TotalTime>
  <Words>921</Words>
  <Application>Microsoft Office PowerPoint</Application>
  <PresentationFormat>Custom</PresentationFormat>
  <Paragraphs>40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Berlin</vt:lpstr>
      <vt:lpstr>B.COM-2nd YEAR UNIT-3 (SEMESTER-4)</vt:lpstr>
      <vt:lpstr>INTEREST RATE IN INDIA</vt:lpstr>
      <vt:lpstr>INTRODUCTION</vt:lpstr>
      <vt:lpstr>THE SYSTEM OF ADMINISTERED INTEREST RATES (1961-85)</vt:lpstr>
      <vt:lpstr>Slide 5</vt:lpstr>
      <vt:lpstr>DEFICIENCIES OF ADMINISTERED INTEREST RATES IN INDIA </vt:lpstr>
      <vt:lpstr>Slide 7</vt:lpstr>
      <vt:lpstr>3.SHORTCOMING IN THE FIXATION OF DEPOSIT AND LENDING RATES OF INTEREST OF BANKS </vt:lpstr>
      <vt:lpstr>4. EXCESSIVE RELIANCE ON QUANTITATIVE CONTROLS OF CREDIT</vt:lpstr>
      <vt:lpstr>REGULATION OF INTEREST RATES IN INDIA</vt:lpstr>
      <vt:lpstr>1. Flexible Interest Rates</vt:lpstr>
      <vt:lpstr>2. Interest rates and expected rate of inflation</vt:lpstr>
      <vt:lpstr>3. Interest Rates on Securities</vt:lpstr>
      <vt:lpstr>4. Deposits and lending rates of banks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B.COM-2nd YEAR UNIT-3 (SEMESTER-4)</dc:title>
  <dc:creator>rachna dahiya</dc:creator>
  <cp:lastModifiedBy>Lenovo</cp:lastModifiedBy>
  <cp:revision>12</cp:revision>
  <dcterms:created xsi:type="dcterms:W3CDTF">2020-01-27T06:08:22Z</dcterms:created>
  <dcterms:modified xsi:type="dcterms:W3CDTF">2020-01-27T16:44:33Z</dcterms:modified>
</cp:coreProperties>
</file>